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5" r:id="rId2"/>
    <p:sldId id="258" r:id="rId3"/>
    <p:sldId id="275" r:id="rId4"/>
    <p:sldId id="269" r:id="rId5"/>
    <p:sldId id="260" r:id="rId6"/>
    <p:sldId id="280" r:id="rId7"/>
    <p:sldId id="259" r:id="rId8"/>
    <p:sldId id="271" r:id="rId9"/>
    <p:sldId id="276" r:id="rId10"/>
    <p:sldId id="270" r:id="rId11"/>
    <p:sldId id="274" r:id="rId12"/>
    <p:sldId id="277" r:id="rId13"/>
    <p:sldId id="262" r:id="rId14"/>
    <p:sldId id="272" r:id="rId15"/>
    <p:sldId id="264" r:id="rId16"/>
    <p:sldId id="278" r:id="rId17"/>
    <p:sldId id="256" r:id="rId18"/>
    <p:sldId id="279" r:id="rId19"/>
    <p:sldId id="266" r:id="rId20"/>
    <p:sldId id="267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c:style val="2"/>
  <c:chart>
    <c:autoTitleDeleted val="1"/>
    <c:plotArea>
      <c:layout/>
      <c:pieChart>
        <c:varyColors val="1"/>
        <c:ser>
          <c:idx val="0"/>
          <c:order val="0"/>
          <c:tx>
            <c:v>percentages per domein 2023</c:v>
          </c:tx>
          <c:dPt>
            <c:idx val="0"/>
            <c:bubble3D val="0"/>
            <c:spPr>
              <a:solidFill>
                <a:srgbClr val="4472C4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928F-4DC2-BEF1-4275D0ED314F}"/>
              </c:ext>
            </c:extLst>
          </c:dPt>
          <c:dPt>
            <c:idx val="1"/>
            <c:bubble3D val="0"/>
            <c:spPr>
              <a:solidFill>
                <a:srgbClr val="ED7D31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928F-4DC2-BEF1-4275D0ED314F}"/>
              </c:ext>
            </c:extLst>
          </c:dPt>
          <c:dPt>
            <c:idx val="2"/>
            <c:bubble3D val="0"/>
            <c:spPr>
              <a:solidFill>
                <a:srgbClr val="A5A5A5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928F-4DC2-BEF1-4275D0ED314F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928F-4DC2-BEF1-4275D0ED314F}"/>
              </c:ext>
            </c:extLst>
          </c:dPt>
          <c:dPt>
            <c:idx val="4"/>
            <c:bubble3D val="0"/>
            <c:spPr>
              <a:solidFill>
                <a:srgbClr val="5B9BD5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928F-4DC2-BEF1-4275D0ED314F}"/>
              </c:ext>
            </c:extLst>
          </c:dPt>
          <c:dPt>
            <c:idx val="5"/>
            <c:bubble3D val="0"/>
            <c:spPr>
              <a:solidFill>
                <a:srgbClr val="70AD47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928F-4DC2-BEF1-4275D0ED314F}"/>
              </c:ext>
            </c:extLst>
          </c:dPt>
          <c:dPt>
            <c:idx val="6"/>
            <c:bubble3D val="0"/>
            <c:spPr>
              <a:solidFill>
                <a:srgbClr val="264478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928F-4DC2-BEF1-4275D0ED314F}"/>
              </c:ext>
            </c:extLst>
          </c:dPt>
          <c:dPt>
            <c:idx val="7"/>
            <c:bubble3D val="0"/>
            <c:spPr>
              <a:solidFill>
                <a:srgbClr val="9E480E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8-928F-4DC2-BEF1-4275D0ED314F}"/>
              </c:ext>
            </c:extLst>
          </c:dPt>
          <c:dPt>
            <c:idx val="8"/>
            <c:bubble3D val="0"/>
            <c:spPr>
              <a:solidFill>
                <a:srgbClr val="636363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928F-4DC2-BEF1-4275D0ED314F}"/>
              </c:ext>
            </c:extLst>
          </c:dPt>
          <c:dPt>
            <c:idx val="9"/>
            <c:bubble3D val="0"/>
            <c:spPr>
              <a:solidFill>
                <a:srgbClr val="997300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A-928F-4DC2-BEF1-4275D0ED314F}"/>
              </c:ext>
            </c:extLst>
          </c:dPt>
          <c:dPt>
            <c:idx val="10"/>
            <c:bubble3D val="0"/>
            <c:spPr>
              <a:solidFill>
                <a:srgbClr val="255E91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928F-4DC2-BEF1-4275D0ED314F}"/>
              </c:ext>
            </c:extLst>
          </c:dPt>
          <c:dPt>
            <c:idx val="11"/>
            <c:bubble3D val="0"/>
            <c:spPr>
              <a:solidFill>
                <a:srgbClr val="43682B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C-928F-4DC2-BEF1-4275D0ED314F}"/>
              </c:ext>
            </c:extLst>
          </c:dPt>
          <c:cat>
            <c:strLit>
              <c:ptCount val="12"/>
              <c:pt idx="0">
                <c:v>Bouwen, wonen en interieur</c:v>
              </c:pt>
              <c:pt idx="1">
                <c:v>Economie en ondernemen</c:v>
              </c:pt>
              <c:pt idx="2">
                <c:v>Groen; voedsel, natuur en leefomgeving</c:v>
              </c:pt>
              <c:pt idx="3">
                <c:v>Horeca, recreatie en reizen</c:v>
              </c:pt>
              <c:pt idx="4">
                <c:v>Media, vormgeving en ICT</c:v>
              </c:pt>
              <c:pt idx="5">
                <c:v>Mobiliteit en transport</c:v>
              </c:pt>
              <c:pt idx="6">
                <c:v>Produceren, installeren en techniek</c:v>
              </c:pt>
              <c:pt idx="7">
                <c:v>Zorg en welzijn</c:v>
              </c:pt>
              <c:pt idx="8">
                <c:v>Veiligheid en sport</c:v>
              </c:pt>
              <c:pt idx="9">
                <c:v>overig</c:v>
              </c:pt>
              <c:pt idx="10">
                <c:v>buitenland</c:v>
              </c:pt>
              <c:pt idx="11">
                <c:v>havo-4</c:v>
              </c:pt>
            </c:strLit>
          </c:cat>
          <c:val>
            <c:numLit>
              <c:formatCode>General</c:formatCode>
              <c:ptCount val="12"/>
              <c:pt idx="0">
                <c:v>2.6315789473684209E-2</c:v>
              </c:pt>
              <c:pt idx="1">
                <c:v>0.10526315789473684</c:v>
              </c:pt>
              <c:pt idx="2">
                <c:v>0.23684210526315788</c:v>
              </c:pt>
              <c:pt idx="3">
                <c:v>7.2368421052631582E-2</c:v>
              </c:pt>
              <c:pt idx="4">
                <c:v>6.5789473684210523E-2</c:v>
              </c:pt>
              <c:pt idx="5">
                <c:v>0.10526315789473684</c:v>
              </c:pt>
              <c:pt idx="6">
                <c:v>5.921052631578947E-2</c:v>
              </c:pt>
              <c:pt idx="7">
                <c:v>0.17763157894736842</c:v>
              </c:pt>
              <c:pt idx="8">
                <c:v>0.125</c:v>
              </c:pt>
              <c:pt idx="9">
                <c:v>6.5789473684210523E-3</c:v>
              </c:pt>
              <c:pt idx="10">
                <c:v>6.5789473684210523E-3</c:v>
              </c:pt>
              <c:pt idx="11">
                <c:v>1.3157894736842105E-2</c:v>
              </c:pt>
            </c:numLit>
          </c:val>
          <c:extLst>
            <c:ext xmlns:c16="http://schemas.microsoft.com/office/drawing/2014/chart" uri="{C3380CC4-5D6E-409C-BE32-E72D297353CC}">
              <c16:uniqueId val="{00000000-928F-4DC2-BEF1-4275D0ED31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60"/>
      </c:pieChart>
      <c:spPr>
        <a:noFill/>
        <a:ln>
          <a:noFill/>
        </a:ln>
      </c:spPr>
    </c:plotArea>
    <c:legend>
      <c:legendPos val="b"/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sz="1197" b="0" i="0" u="none" strike="noStrike" kern="1200" baseline="0">
              <a:solidFill>
                <a:srgbClr val="595959"/>
              </a:solidFill>
              <a:latin typeface="Calibri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nl-NL" sz="1197" b="0" i="0" u="none" strike="noStrike" kern="1200" baseline="0">
          <a:solidFill>
            <a:srgbClr val="000000"/>
          </a:solidFill>
          <a:latin typeface="Calibri"/>
        </a:defRPr>
      </a:pPr>
      <a:endParaRPr lang="nl-NL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BF0E75BE-59F2-EF06-871E-F3566A02F555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811528E-5783-B103-E8C0-49FA8A5C1C26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BBD68550-05FE-4C21-B0FE-E8D884A85A82}" type="datetime1">
              <a:rPr lang="nl-NL"/>
              <a:pPr lvl="0"/>
              <a:t>10-11-2023</a:t>
            </a:fld>
            <a:endParaRPr lang="nl-NL"/>
          </a:p>
        </p:txBody>
      </p:sp>
      <p:sp>
        <p:nvSpPr>
          <p:cNvPr id="4" name="Tijdelijke aanduiding voor dia-afbeelding 3">
            <a:extLst>
              <a:ext uri="{FF2B5EF4-FFF2-40B4-BE49-F238E27FC236}">
                <a16:creationId xmlns:a16="http://schemas.microsoft.com/office/drawing/2014/main" id="{0EFED322-51BA-ECA8-94B2-E86B8EF39E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Tijdelijke aanduiding voor notities 4">
            <a:extLst>
              <a:ext uri="{FF2B5EF4-FFF2-40B4-BE49-F238E27FC236}">
                <a16:creationId xmlns:a16="http://schemas.microsoft.com/office/drawing/2014/main" id="{E21950F4-94F0-F0C9-3AEF-E61BA4C80925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0DF133B-2941-DC33-21D9-26E1195F5F37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B43F719-3935-B49D-0898-F0A598469E9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5AF88765-D523-4EB1-B263-C4D58893704E}" type="slidenum">
              <a:t>‹nr.›</a:t>
            </a:fld>
            <a:endParaRPr lang="nl-NL"/>
          </a:p>
        </p:txBody>
      </p:sp>
      <p:sp>
        <p:nvSpPr>
          <p:cNvPr id="8" name="Header Placeholder 1">
            <a:extLst>
              <a:ext uri="{FF2B5EF4-FFF2-40B4-BE49-F238E27FC236}">
                <a16:creationId xmlns:a16="http://schemas.microsoft.com/office/drawing/2014/main" id="{FEC70020-02A4-10AA-4145-86C3CD7EFD2D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90A6FBC8-2198-2FC3-6DA8-40B4CC10446F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13B32FDE-5155-4AF0-8611-031E0530E24D}" type="datetime1">
              <a:rPr lang="nl-NL"/>
              <a:pPr lvl="0"/>
              <a:t>10-11-2023</a:t>
            </a:fld>
            <a:endParaRPr lang="en-US"/>
          </a:p>
        </p:txBody>
      </p:sp>
      <p:sp>
        <p:nvSpPr>
          <p:cNvPr id="10" name="Slide Image Placeholder 3">
            <a:extLst>
              <a:ext uri="{FF2B5EF4-FFF2-40B4-BE49-F238E27FC236}">
                <a16:creationId xmlns:a16="http://schemas.microsoft.com/office/drawing/2014/main" id="{51D6B426-AAE5-CE09-AAE0-DE2B047C4C74}"/>
              </a:ext>
            </a:extLst>
          </p:cNvPr>
          <p:cNvSpPr>
            <a:spLocks noGrp="1" noRot="1" noChangeAspect="1"/>
          </p:cNvSpPr>
          <p:nvPr>
            <p:ph type="sldImg" sz="quarter" idx="4294967295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11" name="Notes Placeholder 4">
            <a:extLst>
              <a:ext uri="{FF2B5EF4-FFF2-40B4-BE49-F238E27FC236}">
                <a16:creationId xmlns:a16="http://schemas.microsoft.com/office/drawing/2014/main" id="{E608CC78-C0DF-DB15-9C9A-0934D8CA559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76D10DCE-6D8F-C62A-2EF5-991359530BF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E5C06B85-F022-EC50-FAF9-A55C0AC5203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10238B5F-92E9-4387-A9C7-288407ADEBE3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28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4E59AF9-F5E3-623C-CA44-51FB7B5D33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E5B1479-DAEC-0F6B-D50A-454306BAFDB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nl-NL"/>
              <a:t>Advies Basisschool is leidend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CF77DCF-F727-2C58-43EB-EEB0DF558894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9A6CAF0-59A1-416F-825A-D1B871442AD1}" type="slidenum">
              <a:t>5</a:t>
            </a:fld>
            <a:endParaRPr lang="nl-N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DC2F84D-8301-7D42-DB7E-F1A557E253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497DA6B-8CA3-2F20-9F0D-646932AB930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nl-NL"/>
              <a:t>TL één groen vak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4E09BB2-F83D-922B-599A-A65D72E19D6F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08194DF-233B-4A8D-97FA-7BBBAC2E4924}" type="slidenum">
              <a:t>6</a:t>
            </a:fld>
            <a:endParaRPr lang="nl-N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CD97306-88F5-613F-513B-2D184E2AA0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3251F82-FB5A-F3EA-BC4B-4816C756C6B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nl-NL"/>
              <a:t>Geen tussenuren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D261C80-45BD-3DA0-19E5-D53E11329B55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6771109-E8C6-4D06-A3CD-CE5DB36EF6A3}" type="slidenum">
              <a:t>7</a:t>
            </a:fld>
            <a:endParaRPr lang="nl-N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948E93E-7CD7-0EBA-B186-1EB9B77ED5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BA45985-8FA0-0F4E-E396-4EC6B569198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nl-NL"/>
              <a:t>3 lessen voor leerlingen en ouders krijgen per ronde extra informatie (dyslexie, hGL, LWOO etc.)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2C33857-73B6-E979-380D-AA33897718A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11377F9-1A42-47E3-9020-B939A4BB3E42}" type="slidenum">
              <a:t>18</a:t>
            </a:fld>
            <a:endParaRPr lang="nl-N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A14FD8-FF2F-5A49-E2E4-4A4836F3620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3514C6D-6E8F-962F-D626-6B4EA9AEA41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B658703-1D00-11D0-68A0-637ABCE5077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8B30A13-B57C-4BA1-9560-FDFA9BC7BB0A}" type="datetime1">
              <a:rPr lang="nl-NL"/>
              <a:pPr lvl="0"/>
              <a:t>10-11-2023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81DB633-06F8-6680-9340-354DD3BA8E7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6BC63D2-BBD7-5A6F-8552-76765F92C2B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7B84F9-54C5-4559-A124-8BB70D49EF8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644773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2B38E5-1108-AB7D-A0A0-7B5A9C740F1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BEEE2BA-16D0-609E-854E-D44583C1C479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43C91DF-7FA9-BC04-BF3D-0BBB74EAA32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8F5ED6E-4716-4EE2-BDAC-562D07509AF3}" type="datetime1">
              <a:rPr lang="nl-NL"/>
              <a:pPr lvl="0"/>
              <a:t>10-11-2023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1072E2A-A271-537E-D7EF-CE79EFD18AE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FE1F27E-EAB5-2650-B49E-97BE6EA9EB6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6D4E433-CE2E-4B83-A618-FE5BB3231CDA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3637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A6B028D-1C61-9B9E-9446-D4931CE9DA69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9E12872-1536-5C4F-C36E-2E792608FA04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74A262-A133-D4A3-2742-9AA6272EC0D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3889FC3-41C0-4680-AB2D-4FF7D139C584}" type="datetime1">
              <a:rPr lang="nl-NL"/>
              <a:pPr lvl="0"/>
              <a:t>10-11-2023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8B8E6B4-523E-786C-2787-E6C55ED2FCE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0DB8F39-34E2-3557-014E-CB404BCC46D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5FFC3E5-1EA0-4E37-8DFF-D0E44516B25F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2093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16C35C-7031-FE1D-9853-6BF0B0F8DC4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3C6FEB8-FA8F-164F-54DF-1D5A1F09E4DA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CD801B-3D10-F81A-7B26-C5DAFAD4FB4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049401-C636-4E03-A0D9-FDDEB94B0E4D}" type="datetime1">
              <a:rPr lang="nl-NL"/>
              <a:pPr lvl="0"/>
              <a:t>10-11-2023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9D1210A-27FB-7783-317D-39506DA6617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246963D-4F50-0A6B-4149-911E69AFD41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E4AA2E8-B0A7-4360-B84A-5F752E4C0C20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459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E27CD4-93F5-BFFD-1286-756C6E746C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9319FA0-F1A4-227A-7546-9E73C86E40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CD8D3F5-3102-6832-022E-92D65EF7EBE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BF453B6-1799-4133-A8F8-4F87F82734E1}" type="datetime1">
              <a:rPr lang="nl-NL"/>
              <a:pPr lvl="0"/>
              <a:t>10-11-2023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B44A3C2-613A-57C7-B418-4C39C8308C5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16215B8-A0EF-37D0-0972-C49ED385C7B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1B1FE6A-515A-46DF-8EEC-14EB547DB87E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9033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DF22CF-D61C-4463-36BA-84852F4DB16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2256B6-86CA-B50C-84CE-53005848E6D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4BA632A-BC1E-33A2-BEAA-804AD67485CF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83E2C9B-5AD8-2C68-1511-3E66EC45400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AAC9D5-B6D3-4E89-9161-E63B76AC1B3F}" type="datetime1">
              <a:rPr lang="nl-NL"/>
              <a:pPr lvl="0"/>
              <a:t>10-11-2023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1909837-01FD-9019-0F1D-FC8A8997B20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52F7A74-C181-76F2-9739-65011580818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EAAA9D-68C9-47D6-A0FB-03D2A8882FB7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1490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AF0D83-2A2D-20FA-69CF-E0EDCF7D88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AFAC9E1-9989-EA34-B073-CF471AF968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BDF6000-3B7F-1001-92DB-6BE7FFEBFAC1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F322F06-1730-E21C-A56A-B2721B225B2A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36D8617-877E-8E84-3580-1AE4D0647CA6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586CCC9-E260-E43A-E48B-A0D05EA5EE8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25EA45-09B2-4837-8DBB-1600555327E1}" type="datetime1">
              <a:rPr lang="nl-NL"/>
              <a:pPr lvl="0"/>
              <a:t>10-11-2023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646949E-2194-E915-D0B9-053B4177E90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7C9C91C-3C6A-4A14-F7A1-DE6E315BF6A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4A96C28-D7D2-4B75-9BBD-F9F4B4C8AF87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7853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1F412D-DDE3-617F-D505-1F1B13C5E65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A6C2190-08AC-EDA3-4C2D-480E9A9B8DA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22F89F-0E24-4835-9A42-8E30D843CCDA}" type="datetime1">
              <a:rPr lang="nl-NL"/>
              <a:pPr lvl="0"/>
              <a:t>10-11-2023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AD07D0D-388C-6F10-475B-12E04FEFEFA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2296AD4-4824-6EDF-F982-8199AEFC3E7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8E2CB8-6D49-4646-AC45-57D47E83ACB7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392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50F378B-B844-38F9-2E44-D5DFB83A3BB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C1D485-48D8-458A-AA7E-E7443137D7FB}" type="datetime1">
              <a:rPr lang="nl-NL"/>
              <a:pPr lvl="0"/>
              <a:t>10-11-2023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4E112F8-4A0B-FAE1-36F4-42BBF500B59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2FDE75-A7A1-2B07-297D-432C6E75BEA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EC425F4-6800-42F4-9768-F81D202A319E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5600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1FFFA2-7E18-78C1-0616-5D7FD25F25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7B21F6-AC61-6033-EDC7-EBA02AFB240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E38B2D0-9F51-8D4B-4CB5-4B7C2EA96B8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9876DF5-419E-618C-32BE-BC772168869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578EEEF-1944-41CF-AACF-7BA2DC8D6A59}" type="datetime1">
              <a:rPr lang="nl-NL"/>
              <a:pPr lvl="0"/>
              <a:t>10-11-2023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139CC11-9922-BA8B-CFA7-987D6A81285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FF8EB38-EB41-3BED-1A83-DC29C65CCD9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E9D7909-A898-4D77-B4F9-6B6368790545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5842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30331B-43AD-EC51-0C81-AB90C3AC7E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8D5C15F-7BD5-6C46-6A87-7A2228FDD11A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3243221-C97B-2C25-A15D-4A7781415AE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B7DCCEE-3716-021E-6036-8F092D53022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7F721AF-B850-4298-95A5-4D52F214B3B2}" type="datetime1">
              <a:rPr lang="nl-NL"/>
              <a:pPr lvl="0"/>
              <a:t>10-11-2023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DEAAA2E-D060-D9B3-51F1-905F5E2E8BA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A8170C0-6C07-FA9A-5D66-BC34DE807B4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DCE96F0-CC36-45CF-A972-FDC464ABD827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3186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4584A17-B313-C3A1-FB14-025E343B72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11AB8A2-7C6D-7D7D-3F0D-594EA63DB4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425AE49-F369-0E32-8A29-C3885BA2915C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5431EC34-AF92-46D8-9041-70370CB6C02A}" type="datetime1">
              <a:rPr lang="nl-NL"/>
              <a:pPr lvl="0"/>
              <a:t>10-11-2023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A274FD4-B016-8411-D5EB-1EBF1457B482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4D94F2F-10B1-A8D6-E123-3160B540325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2484F8CF-AE31-497F-95B1-AD19D4B57B03}" type="slidenum"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nl-NL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nl-NL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6">
            <a:extLst>
              <a:ext uri="{FF2B5EF4-FFF2-40B4-BE49-F238E27FC236}">
                <a16:creationId xmlns:a16="http://schemas.microsoft.com/office/drawing/2014/main" id="{250FC31B-3B3C-8EDF-41EA-5E383C7463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902" b="549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Afbeelding 9">
            <a:extLst>
              <a:ext uri="{FF2B5EF4-FFF2-40B4-BE49-F238E27FC236}">
                <a16:creationId xmlns:a16="http://schemas.microsoft.com/office/drawing/2014/main" id="{8B121B6C-9087-DB5B-1028-2D44177328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510" t="-907" r="-846" b="28110"/>
          <a:stretch>
            <a:fillRect/>
          </a:stretch>
        </p:blipFill>
        <p:spPr>
          <a:xfrm rot="16200004">
            <a:off x="7177861" y="1850804"/>
            <a:ext cx="3371667" cy="665662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A0D567A1-8249-DE57-F912-13E395290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62909">
            <a:off x="-640264" y="2778479"/>
            <a:ext cx="4801560" cy="48015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8B48DD6D-5FCB-8F8B-1BC5-6B188649E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38" y="289325"/>
            <a:ext cx="1066464" cy="8393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F906E9C7-8FFF-2077-F4A5-63A86D9144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59257">
            <a:off x="5904646" y="2565669"/>
            <a:ext cx="6858000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72CB436-A751-1AF1-CEB4-864A051B2560}"/>
              </a:ext>
            </a:extLst>
          </p:cNvPr>
          <p:cNvSpPr txBox="1"/>
          <p:nvPr/>
        </p:nvSpPr>
        <p:spPr>
          <a:xfrm>
            <a:off x="3343128" y="220644"/>
            <a:ext cx="8391329" cy="1754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5400" b="1" i="0" u="none" strike="noStrike" kern="1200" cap="none" spc="0" baseline="0">
                <a:solidFill>
                  <a:srgbClr val="FFFFFF"/>
                </a:solidFill>
                <a:uFillTx/>
                <a:latin typeface="Veneer" pitchFamily="50"/>
              </a:rPr>
              <a:t>Informatieavond </a:t>
            </a:r>
            <a:r>
              <a:rPr lang="nl-NL" sz="5400" b="1" i="0" u="none" strike="noStrike" kern="0" cap="none" spc="0" baseline="0">
                <a:solidFill>
                  <a:srgbClr val="FFFFFF"/>
                </a:solidFill>
                <a:uFillTx/>
                <a:latin typeface="Veneer" pitchFamily="50"/>
              </a:rPr>
              <a:t>2 november</a:t>
            </a:r>
            <a:r>
              <a:rPr lang="nl-NL" sz="5400" b="1" i="0" u="none" strike="noStrike" kern="1200" cap="none" spc="0" baseline="0">
                <a:solidFill>
                  <a:srgbClr val="FFFFFF"/>
                </a:solidFill>
                <a:uFillTx/>
                <a:latin typeface="Veneer" pitchFamily="50"/>
              </a:rPr>
              <a:t> 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5400" b="1" i="0" u="none" strike="noStrike" kern="1200" cap="none" spc="0" baseline="0">
                <a:solidFill>
                  <a:srgbClr val="FFFFFF"/>
                </a:solidFill>
                <a:uFillTx/>
                <a:latin typeface="Veneer" pitchFamily="50"/>
              </a:rPr>
              <a:t>VMBO</a:t>
            </a:r>
            <a:endParaRPr lang="nl-NL" sz="5400" b="0" i="0" u="none" strike="noStrike" kern="1200" cap="none" spc="0" baseline="0">
              <a:solidFill>
                <a:srgbClr val="FFFFFF"/>
              </a:solidFill>
              <a:uFillTx/>
              <a:latin typeface="Veneer" pitchFamily="5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5">
            <a:extLst>
              <a:ext uri="{FF2B5EF4-FFF2-40B4-BE49-F238E27FC236}">
                <a16:creationId xmlns:a16="http://schemas.microsoft.com/office/drawing/2014/main" id="{BB5A64B1-2BC7-C975-D590-9D4091B511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59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Afbeelding 6">
            <a:extLst>
              <a:ext uri="{FF2B5EF4-FFF2-40B4-BE49-F238E27FC236}">
                <a16:creationId xmlns:a16="http://schemas.microsoft.com/office/drawing/2014/main" id="{2B0D9788-5773-8465-434B-8169B2EE53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144" t="-907" r="-846" b="28110"/>
          <a:stretch>
            <a:fillRect/>
          </a:stretch>
        </p:blipFill>
        <p:spPr>
          <a:xfrm rot="16200004">
            <a:off x="7409554" y="2081077"/>
            <a:ext cx="3469178" cy="60960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57F52FF7-2CE3-9394-33AA-5B0AFC0EA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23262">
            <a:off x="5862318" y="2494547"/>
            <a:ext cx="6858000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05E2E70F-DA4B-D65E-9AFE-2CC39DA86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3936" y="282750"/>
            <a:ext cx="1066464" cy="8393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>
            <a:extLst>
              <a:ext uri="{FF2B5EF4-FFF2-40B4-BE49-F238E27FC236}">
                <a16:creationId xmlns:a16="http://schemas.microsoft.com/office/drawing/2014/main" id="{0E500EA3-B18A-9973-41A1-D3DD354F5D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57D61F29-0A3F-2D0E-C076-80776C2344A1}"/>
              </a:ext>
            </a:extLst>
          </p:cNvPr>
          <p:cNvSpPr txBox="1"/>
          <p:nvPr/>
        </p:nvSpPr>
        <p:spPr>
          <a:xfrm>
            <a:off x="617759" y="1227362"/>
            <a:ext cx="4451536" cy="8278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800" b="0" i="0" u="none" strike="noStrike" kern="1200" cap="none" spc="0" baseline="0">
                <a:solidFill>
                  <a:srgbClr val="5DB77A"/>
                </a:solidFill>
                <a:uFillTx/>
                <a:latin typeface="Arial" pitchFamily="34"/>
                <a:cs typeface="Arial" pitchFamily="34"/>
              </a:rPr>
              <a:t>Bovenbouw: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800" b="0" i="0" u="none" strike="noStrike" kern="1200" cap="none" spc="0" baseline="0">
                <a:solidFill>
                  <a:srgbClr val="5DB77A"/>
                </a:solidFill>
                <a:uFillTx/>
                <a:latin typeface="Arial" pitchFamily="34"/>
                <a:cs typeface="Arial" pitchFamily="34"/>
              </a:rPr>
              <a:t>Examen- en keuzepakket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E80D24D7-CED5-27BF-1116-0B7AE5BFDD53}"/>
              </a:ext>
            </a:extLst>
          </p:cNvPr>
          <p:cNvSpPr txBox="1"/>
          <p:nvPr/>
        </p:nvSpPr>
        <p:spPr>
          <a:xfrm>
            <a:off x="559256" y="2509287"/>
            <a:ext cx="5241368" cy="31160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Examenpakket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Verplichte theorievakken, praktijkexamen pro</a:t>
            </a: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fielvakken groen en stage</a:t>
            </a:r>
            <a:endParaRPr lang="nl-NL" sz="2000" b="0" i="0" u="none" strike="noStrike" kern="120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Keuzepakket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Nask en/of biologie, economie en Duits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Aard</a:t>
            </a: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rijkskunde en geschiedenis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Keuze praktijkvakken (groen/ grijs)</a:t>
            </a:r>
          </a:p>
        </p:txBody>
      </p:sp>
      <p:pic>
        <p:nvPicPr>
          <p:cNvPr id="5" name="Afbeelding 19" descr="Afbeelding met lamp, licht&#10;&#10;Automatisch gegenereerde beschrijving">
            <a:extLst>
              <a:ext uri="{FF2B5EF4-FFF2-40B4-BE49-F238E27FC236}">
                <a16:creationId xmlns:a16="http://schemas.microsoft.com/office/drawing/2014/main" id="{604E9687-D375-258E-6458-C89D0A7C3A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661" r="22924" b="44219"/>
          <a:stretch>
            <a:fillRect/>
          </a:stretch>
        </p:blipFill>
        <p:spPr>
          <a:xfrm>
            <a:off x="8169725" y="4398702"/>
            <a:ext cx="4022271" cy="24532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3EFD8F82-6C0D-AFAB-F7F3-168BBC9C3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1682" y="5914906"/>
            <a:ext cx="822694" cy="6474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fbeelding 4">
            <a:extLst>
              <a:ext uri="{FF2B5EF4-FFF2-40B4-BE49-F238E27FC236}">
                <a16:creationId xmlns:a16="http://schemas.microsoft.com/office/drawing/2014/main" id="{070F7741-1059-3E56-910F-60F43C12E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7502" y="1062788"/>
            <a:ext cx="5224049" cy="348092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>
            <a:extLst>
              <a:ext uri="{FF2B5EF4-FFF2-40B4-BE49-F238E27FC236}">
                <a16:creationId xmlns:a16="http://schemas.microsoft.com/office/drawing/2014/main" id="{935D7729-840C-3D36-564B-2EDD94CE04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810922DE-7AC9-5D05-65A3-3A4D74937F86}"/>
              </a:ext>
            </a:extLst>
          </p:cNvPr>
          <p:cNvSpPr txBox="1"/>
          <p:nvPr/>
        </p:nvSpPr>
        <p:spPr>
          <a:xfrm>
            <a:off x="617759" y="1227362"/>
            <a:ext cx="4451536" cy="8278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800" b="0" i="0" u="none" strike="noStrike" kern="1200" cap="none" spc="0" baseline="0">
                <a:solidFill>
                  <a:srgbClr val="5DB77A"/>
                </a:solidFill>
                <a:uFillTx/>
                <a:latin typeface="Arial" pitchFamily="34"/>
                <a:cs typeface="Arial" pitchFamily="34"/>
              </a:rPr>
              <a:t>Bovenbouw: doorstroommogelijkheden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BDB43B22-DAC0-E49E-39A9-5B4D91DF38EA}"/>
              </a:ext>
            </a:extLst>
          </p:cNvPr>
          <p:cNvSpPr txBox="1"/>
          <p:nvPr/>
        </p:nvSpPr>
        <p:spPr>
          <a:xfrm>
            <a:off x="559256" y="2509287"/>
            <a:ext cx="4710330" cy="31160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MBO Groen</a:t>
            </a: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Alle ander MBO sectoren</a:t>
            </a: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Havo (EM/CM)</a:t>
            </a:r>
            <a:endParaRPr lang="nl-NL" sz="2000" b="0" i="0" u="none" strike="noStrike" kern="120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5" name="Afbeelding 19" descr="Afbeelding met lamp, licht&#10;&#10;Automatisch gegenereerde beschrijving">
            <a:extLst>
              <a:ext uri="{FF2B5EF4-FFF2-40B4-BE49-F238E27FC236}">
                <a16:creationId xmlns:a16="http://schemas.microsoft.com/office/drawing/2014/main" id="{55BDCCD8-415A-B936-D270-85A44DF8A8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661" r="22924" b="44219"/>
          <a:stretch>
            <a:fillRect/>
          </a:stretch>
        </p:blipFill>
        <p:spPr>
          <a:xfrm>
            <a:off x="8169725" y="4398702"/>
            <a:ext cx="4022271" cy="24532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793716EC-1CF2-42DB-9D49-2B5915149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1682" y="5914906"/>
            <a:ext cx="822694" cy="6474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fbeelding 4">
            <a:extLst>
              <a:ext uri="{FF2B5EF4-FFF2-40B4-BE49-F238E27FC236}">
                <a16:creationId xmlns:a16="http://schemas.microsoft.com/office/drawing/2014/main" id="{6BD96EA5-92AA-8FE0-17F5-9B062EE980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1648" y="1062788"/>
            <a:ext cx="5209894" cy="347150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5">
            <a:extLst>
              <a:ext uri="{FF2B5EF4-FFF2-40B4-BE49-F238E27FC236}">
                <a16:creationId xmlns:a16="http://schemas.microsoft.com/office/drawing/2014/main" id="{F6D9D263-05C0-D816-0AEB-CC0A29C102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A6CA4311-9CA1-DF8C-D9F4-6C9ED822562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-2297448"/>
            <a:ext cx="9144000" cy="1655758"/>
          </a:xfrm>
        </p:spPr>
        <p:txBody>
          <a:bodyPr/>
          <a:lstStyle/>
          <a:p>
            <a:pPr lvl="0"/>
            <a:r>
              <a:rPr lang="nl-NL"/>
              <a:t>AANPASBARE VISUAL SLIDE;</a:t>
            </a:r>
          </a:p>
          <a:p>
            <a:pPr lvl="0"/>
            <a:r>
              <a:rPr lang="nl-NL"/>
              <a:t>DE SCHOOL WAAR JE DENKT EN DOET</a:t>
            </a:r>
          </a:p>
          <a:p>
            <a:pPr lvl="0"/>
            <a:r>
              <a:rPr lang="nl-NL"/>
              <a:t>LOGO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B5BE9CB1-EC7D-13EE-3761-0640F8FBDA19}"/>
              </a:ext>
            </a:extLst>
          </p:cNvPr>
          <p:cNvSpPr txBox="1"/>
          <p:nvPr/>
        </p:nvSpPr>
        <p:spPr>
          <a:xfrm>
            <a:off x="617759" y="1227362"/>
            <a:ext cx="4022271" cy="8278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800" b="0" i="0" u="none" strike="noStrike" kern="0" cap="none" spc="0" baseline="0">
                <a:solidFill>
                  <a:srgbClr val="6AC0AC"/>
                </a:solidFill>
                <a:uFillTx/>
                <a:latin typeface="Arial" pitchFamily="34"/>
                <a:cs typeface="Arial" pitchFamily="34"/>
              </a:rPr>
              <a:t>Terra in Onderwijsland</a:t>
            </a:r>
            <a:endParaRPr lang="nl-NL" sz="2800" b="0" i="0" u="none" strike="noStrike" kern="1200" cap="none" spc="0" baseline="0">
              <a:solidFill>
                <a:srgbClr val="6AC0AC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5" name="Afbeelding 3">
            <a:extLst>
              <a:ext uri="{FF2B5EF4-FFF2-40B4-BE49-F238E27FC236}">
                <a16:creationId xmlns:a16="http://schemas.microsoft.com/office/drawing/2014/main" id="{93AC1236-3327-307B-04C8-E32DC44AAC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338" b="15513"/>
          <a:stretch>
            <a:fillRect/>
          </a:stretch>
        </p:blipFill>
        <p:spPr>
          <a:xfrm>
            <a:off x="6096003" y="-14859"/>
            <a:ext cx="6083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10" descr="Afbeelding met lamp, licht&#10;&#10;Automatisch gegenereerde beschrijving">
            <a:extLst>
              <a:ext uri="{FF2B5EF4-FFF2-40B4-BE49-F238E27FC236}">
                <a16:creationId xmlns:a16="http://schemas.microsoft.com/office/drawing/2014/main" id="{895E8D92-4529-C558-6FD2-21A790543F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63" t="-315" r="35192" b="18096"/>
          <a:stretch>
            <a:fillRect/>
          </a:stretch>
        </p:blipFill>
        <p:spPr>
          <a:xfrm>
            <a:off x="9481459" y="3957258"/>
            <a:ext cx="2710537" cy="291561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D62BD06B-5480-73E2-D1B6-C7735ADB0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4484" y="5886806"/>
            <a:ext cx="822694" cy="647459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8" name="Grafiek 8">
            <a:extLst>
              <a:ext uri="{FF2B5EF4-FFF2-40B4-BE49-F238E27FC236}">
                <a16:creationId xmlns:a16="http://schemas.microsoft.com/office/drawing/2014/main" id="{CB5234EC-F3D5-5DA7-E74D-1E912E3C7B9C}"/>
              </a:ext>
            </a:extLst>
          </p:cNvPr>
          <p:cNvGraphicFramePr/>
          <p:nvPr/>
        </p:nvGraphicFramePr>
        <p:xfrm>
          <a:off x="101772" y="1695069"/>
          <a:ext cx="5994221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1">
            <a:extLst>
              <a:ext uri="{FF2B5EF4-FFF2-40B4-BE49-F238E27FC236}">
                <a16:creationId xmlns:a16="http://schemas.microsoft.com/office/drawing/2014/main" id="{074AE42C-A554-043E-0641-9EE8312664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59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Afbeelding 10">
            <a:extLst>
              <a:ext uri="{FF2B5EF4-FFF2-40B4-BE49-F238E27FC236}">
                <a16:creationId xmlns:a16="http://schemas.microsoft.com/office/drawing/2014/main" id="{D44A61C1-6057-A0E5-F67B-0D322E791F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804" b="35112"/>
          <a:stretch>
            <a:fillRect/>
          </a:stretch>
        </p:blipFill>
        <p:spPr>
          <a:xfrm>
            <a:off x="0" y="2892631"/>
            <a:ext cx="4667536" cy="39653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3F2C2874-8C1B-C8AE-DE46-517588D1C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6134" y="302510"/>
            <a:ext cx="1066464" cy="8393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AA48D30E-C315-AA6E-4323-2798D0C54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5750">
            <a:off x="-1052192" y="2205066"/>
            <a:ext cx="5719727" cy="571972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2">
            <a:extLst>
              <a:ext uri="{FF2B5EF4-FFF2-40B4-BE49-F238E27FC236}">
                <a16:creationId xmlns:a16="http://schemas.microsoft.com/office/drawing/2014/main" id="{A22DC1F5-4876-6D66-84A0-CEC65A1372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1CC8981E-9D69-AA55-89EE-DDA8F54EACD5}"/>
              </a:ext>
            </a:extLst>
          </p:cNvPr>
          <p:cNvSpPr txBox="1"/>
          <p:nvPr/>
        </p:nvSpPr>
        <p:spPr>
          <a:xfrm>
            <a:off x="6994071" y="1227362"/>
            <a:ext cx="4022271" cy="8278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800" b="0" i="0" u="none" strike="noStrike" kern="0" cap="none" spc="0" baseline="0">
                <a:solidFill>
                  <a:srgbClr val="6AC0AC"/>
                </a:solidFill>
                <a:uFillTx/>
                <a:latin typeface="Arial" pitchFamily="34"/>
                <a:cs typeface="Arial" pitchFamily="34"/>
              </a:rPr>
              <a:t>Leerlingbegeleiding</a:t>
            </a:r>
            <a:endParaRPr lang="nl-NL" sz="2800" b="0" i="0" u="none" strike="noStrike" kern="1200" cap="none" spc="0" baseline="0">
              <a:solidFill>
                <a:srgbClr val="6AC0AC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48929CCB-2C0C-C591-9079-64A8895CC67E}"/>
              </a:ext>
            </a:extLst>
          </p:cNvPr>
          <p:cNvSpPr txBox="1"/>
          <p:nvPr/>
        </p:nvSpPr>
        <p:spPr>
          <a:xfrm>
            <a:off x="6749588" y="2514600"/>
            <a:ext cx="5231867" cy="31160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AC0AC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Voor alle leerlingen; mentor en brugklasdocenten</a:t>
            </a:r>
            <a:endParaRPr lang="nl-NL" sz="2000" b="0" i="0" u="none" strike="noStrike" kern="120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AC0AC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Extra begeleiding door de leerling-mentor coach, ondersteuningscoördinator, maar ook orthopedagoog en ambulante begeleiding</a:t>
            </a:r>
            <a:endParaRPr lang="nl-NL" sz="2000" b="0" i="0" u="none" strike="noStrike" kern="120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AC0AC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En extra ondersteuning bij sociale vaardigheden, dyslexie/ dyscalculie en huiswerk</a:t>
            </a:r>
            <a:endParaRPr lang="nl-NL" sz="2000" b="0" i="0" u="none" strike="noStrike" kern="120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2000" b="0" i="0" u="none" strike="noStrike" kern="120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5" name="Afbeelding 5" descr="Afbeelding met lamp, licht&#10;&#10;Automatisch gegenereerde beschrijving">
            <a:extLst>
              <a:ext uri="{FF2B5EF4-FFF2-40B4-BE49-F238E27FC236}">
                <a16:creationId xmlns:a16="http://schemas.microsoft.com/office/drawing/2014/main" id="{08239B20-1E85-7431-B29C-B6F4FC2403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734" b="31327"/>
          <a:stretch>
            <a:fillRect/>
          </a:stretch>
        </p:blipFill>
        <p:spPr>
          <a:xfrm>
            <a:off x="0" y="3942389"/>
            <a:ext cx="2710537" cy="291561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8AC92822-84BA-7FED-F4AF-961A88BF7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8732" y="5920584"/>
            <a:ext cx="822694" cy="6474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fbeelding 11">
            <a:extLst>
              <a:ext uri="{FF2B5EF4-FFF2-40B4-BE49-F238E27FC236}">
                <a16:creationId xmlns:a16="http://schemas.microsoft.com/office/drawing/2014/main" id="{9C9C14CD-E418-158D-BF4F-AA48F9A8DFD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119" b="9821"/>
          <a:stretch>
            <a:fillRect/>
          </a:stretch>
        </p:blipFill>
        <p:spPr>
          <a:xfrm>
            <a:off x="4800" y="0"/>
            <a:ext cx="6091202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2">
            <a:extLst>
              <a:ext uri="{FF2B5EF4-FFF2-40B4-BE49-F238E27FC236}">
                <a16:creationId xmlns:a16="http://schemas.microsoft.com/office/drawing/2014/main" id="{52B4D7E0-D1D0-8624-6FA6-52C16AA82D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18D62C28-7B9F-FD47-1D9A-8CAAB501CEB0}"/>
              </a:ext>
            </a:extLst>
          </p:cNvPr>
          <p:cNvSpPr txBox="1"/>
          <p:nvPr/>
        </p:nvSpPr>
        <p:spPr>
          <a:xfrm>
            <a:off x="6994071" y="1227362"/>
            <a:ext cx="4022271" cy="8278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800" b="0" i="0" u="none" strike="noStrike" kern="1200" cap="none" spc="0" baseline="0">
                <a:solidFill>
                  <a:srgbClr val="6AC0AC"/>
                </a:solidFill>
                <a:uFillTx/>
                <a:latin typeface="Arial" pitchFamily="34"/>
                <a:cs typeface="Arial" pitchFamily="34"/>
              </a:rPr>
              <a:t>Schoolklimaat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F412C9A1-F254-A2B4-FB93-DD46C686B9B7}"/>
              </a:ext>
            </a:extLst>
          </p:cNvPr>
          <p:cNvSpPr txBox="1"/>
          <p:nvPr/>
        </p:nvSpPr>
        <p:spPr>
          <a:xfrm>
            <a:off x="6994071" y="2514600"/>
            <a:ext cx="4987393" cy="31160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6AC0AC"/>
              </a:buClr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9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Duidelijk</a:t>
            </a:r>
          </a:p>
          <a:p>
            <a:pPr marL="0" marR="0" lvl="0" indent="0" algn="l" defTabSz="914400" rtl="0" fontAlgn="auto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900" b="0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Informatieavonden, website </a:t>
            </a:r>
            <a:r>
              <a:rPr lang="nl-NL" sz="19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&amp; portal en gedragsregels &amp; absentiecontrole</a:t>
            </a:r>
            <a:endParaRPr lang="nl-NL" sz="1900" b="0" i="0" u="none" strike="noStrike" kern="120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6AC0AC"/>
              </a:buClr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9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Veilig</a:t>
            </a:r>
          </a:p>
          <a:p>
            <a:pPr marL="0" marR="0" lvl="0" indent="0" algn="l" defTabSz="914400" rtl="0" fontAlgn="auto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900" b="0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Normen en waarden in mentorlessen en een rustige leeromgeving</a:t>
            </a: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6AC0AC"/>
              </a:buClr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9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Persoonlijke aandacht</a:t>
            </a:r>
          </a:p>
          <a:p>
            <a:pPr marL="0" marR="0" lvl="0" indent="0" algn="l" defTabSz="914400" rtl="0" fontAlgn="auto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9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Verbreding &amp; verdieping</a:t>
            </a:r>
            <a:r>
              <a:rPr lang="nl-NL" sz="1900" b="0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, digitale vaardigheden en activiteiten buiten de school</a:t>
            </a:r>
          </a:p>
          <a:p>
            <a:pPr marL="0" marR="0" lvl="0" indent="0" algn="l" defTabSz="914400" rtl="0" fontAlgn="auto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900" b="0" i="0" u="none" strike="noStrike" kern="120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5" name="Afbeelding 5" descr="Afbeelding met lamp, licht&#10;&#10;Automatisch gegenereerde beschrijving">
            <a:extLst>
              <a:ext uri="{FF2B5EF4-FFF2-40B4-BE49-F238E27FC236}">
                <a16:creationId xmlns:a16="http://schemas.microsoft.com/office/drawing/2014/main" id="{1A0CF8AA-0071-D3C4-5D12-7C8C889F6E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734" b="31327"/>
          <a:stretch>
            <a:fillRect/>
          </a:stretch>
        </p:blipFill>
        <p:spPr>
          <a:xfrm>
            <a:off x="0" y="3942389"/>
            <a:ext cx="2710537" cy="291561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56356572-F7B4-2491-2C8F-9A1DD46C4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8732" y="5920584"/>
            <a:ext cx="822694" cy="6474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fbeelding 11">
            <a:extLst>
              <a:ext uri="{FF2B5EF4-FFF2-40B4-BE49-F238E27FC236}">
                <a16:creationId xmlns:a16="http://schemas.microsoft.com/office/drawing/2014/main" id="{055DEB05-ACF0-CE05-659F-EB1CBE32A8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119" b="9821"/>
          <a:stretch>
            <a:fillRect/>
          </a:stretch>
        </p:blipFill>
        <p:spPr>
          <a:xfrm>
            <a:off x="4800" y="0"/>
            <a:ext cx="6091202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6">
            <a:extLst>
              <a:ext uri="{FF2B5EF4-FFF2-40B4-BE49-F238E27FC236}">
                <a16:creationId xmlns:a16="http://schemas.microsoft.com/office/drawing/2014/main" id="{5F430126-0C04-097D-D075-21D0FA5F20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592"/>
          <a:stretch>
            <a:fillRect/>
          </a:stretch>
        </p:blipFill>
        <p:spPr>
          <a:xfrm>
            <a:off x="0" y="0"/>
            <a:ext cx="1219200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Afbeelding 9">
            <a:extLst>
              <a:ext uri="{FF2B5EF4-FFF2-40B4-BE49-F238E27FC236}">
                <a16:creationId xmlns:a16="http://schemas.microsoft.com/office/drawing/2014/main" id="{35FDADF0-CF92-81EC-8C2E-8416464D27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804" b="35112"/>
          <a:stretch>
            <a:fillRect/>
          </a:stretch>
        </p:blipFill>
        <p:spPr>
          <a:xfrm>
            <a:off x="0" y="2892631"/>
            <a:ext cx="4667536" cy="39653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1F70959C-97C3-F747-1D49-4B40A4C11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8222">
            <a:off x="-1335509" y="2438403"/>
            <a:ext cx="6858000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A9540A71-868F-CD2D-4167-F1F7EBF48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3" y="299923"/>
            <a:ext cx="1066464" cy="8393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0F8D9C6-CB6F-AE48-9BA4-B4B8514CE0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630D2DA4-A9AA-CE9A-DC3B-3296F9FC89AA}"/>
              </a:ext>
            </a:extLst>
          </p:cNvPr>
          <p:cNvSpPr txBox="1"/>
          <p:nvPr/>
        </p:nvSpPr>
        <p:spPr>
          <a:xfrm>
            <a:off x="617759" y="1227362"/>
            <a:ext cx="8421962" cy="8278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800" b="0" i="0" u="none" strike="noStrike" kern="0" cap="none" spc="0" baseline="0">
                <a:solidFill>
                  <a:srgbClr val="5DB77A"/>
                </a:solidFill>
                <a:uFillTx/>
                <a:latin typeface="Arial" pitchFamily="34"/>
                <a:cs typeface="Arial" pitchFamily="34"/>
              </a:rPr>
              <a:t>Orientatieavonden</a:t>
            </a:r>
            <a:endParaRPr lang="nl-NL" sz="2800" b="0" i="0" u="none" strike="noStrike" kern="1200" cap="none" spc="0" baseline="0">
              <a:solidFill>
                <a:srgbClr val="5DB77A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4" name="Afbeelding 11" descr="Afbeelding met lamp, licht&#10;&#10;Automatisch gegenereerde beschrijving">
            <a:extLst>
              <a:ext uri="{FF2B5EF4-FFF2-40B4-BE49-F238E27FC236}">
                <a16:creationId xmlns:a16="http://schemas.microsoft.com/office/drawing/2014/main" id="{4EEED421-B486-661E-C2FF-526EB25824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661" r="22924" b="44219"/>
          <a:stretch>
            <a:fillRect/>
          </a:stretch>
        </p:blipFill>
        <p:spPr>
          <a:xfrm>
            <a:off x="7962037" y="4278084"/>
            <a:ext cx="4229959" cy="257991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Ondertitel 2">
            <a:extLst>
              <a:ext uri="{FF2B5EF4-FFF2-40B4-BE49-F238E27FC236}">
                <a16:creationId xmlns:a16="http://schemas.microsoft.com/office/drawing/2014/main" id="{099887F3-FFDE-3624-FCEF-F4368178A5B8}"/>
              </a:ext>
            </a:extLst>
          </p:cNvPr>
          <p:cNvSpPr txBox="1"/>
          <p:nvPr/>
        </p:nvSpPr>
        <p:spPr>
          <a:xfrm>
            <a:off x="617759" y="2139723"/>
            <a:ext cx="10991846" cy="31160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342900" marR="0" lvl="0" indent="-342900" algn="l" defTabSz="914400" rtl="0" fontAlgn="auto" hangingPunct="1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1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Donderdag </a:t>
            </a:r>
            <a:r>
              <a:rPr lang="nl-NL" sz="2000" b="1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30</a:t>
            </a:r>
            <a:r>
              <a:rPr lang="nl-NL" sz="2000" b="1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 november</a:t>
            </a:r>
          </a:p>
          <a:p>
            <a:pPr marL="0" marR="0" lvl="0" indent="0" algn="l" defTabSz="914400" rtl="0" fontAlgn="auto" hangingPunct="1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L</a:t>
            </a:r>
            <a:r>
              <a:rPr lang="nl-NL" sz="2000" b="0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eerlingen en ouders/verzorgers</a:t>
            </a: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, opgave via: </a:t>
            </a:r>
            <a:r>
              <a:rPr lang="nl-NL" sz="2000" b="0" i="0" u="sng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assen.voterra.nl</a:t>
            </a:r>
            <a:endParaRPr lang="nl-NL" sz="2000" b="0" i="0" u="sng" strike="noStrike" kern="120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1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Maandag 12 februari</a:t>
            </a:r>
          </a:p>
          <a:p>
            <a:pPr marL="0" marR="0" lvl="0" indent="0" algn="l" defTabSz="914400" rtl="0" fontAlgn="auto" hangingPunct="1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Alleen leerlingen</a:t>
            </a: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, opgave via: </a:t>
            </a:r>
            <a:r>
              <a:rPr lang="nl-NL" sz="2000" b="0" i="0" u="sng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assen.voterra.nl</a:t>
            </a:r>
            <a:endParaRPr lang="nl-NL" sz="2000" b="0" i="0" u="sng" strike="noStrike" kern="120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1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Rondleidingen</a:t>
            </a: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 -&gt; Donderdag 7 maart (vanaf 14.00)</a:t>
            </a:r>
          </a:p>
          <a:p>
            <a:pPr marL="0" marR="0" lvl="0" indent="0" algn="l" defTabSz="914400" rtl="0" fontAlgn="auto" hangingPunct="1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L</a:t>
            </a:r>
            <a:r>
              <a:rPr lang="nl-NL" sz="2000" b="0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eerlingen en ouders/verzorgers</a:t>
            </a: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, opgave via: </a:t>
            </a:r>
            <a:r>
              <a:rPr lang="nl-NL" sz="2000" b="0" i="0" u="sng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assen.voterra.nl</a:t>
            </a:r>
            <a:endParaRPr lang="nl-NL" sz="2000" b="0" i="0" u="sng" strike="noStrike" kern="120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2000" b="0" i="0" u="none" strike="noStrike" kern="120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6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9F5A0DB1-F1EA-B7C0-A229-6F593FE013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5362" y="5886806"/>
            <a:ext cx="822694" cy="64745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4">
            <a:extLst>
              <a:ext uri="{FF2B5EF4-FFF2-40B4-BE49-F238E27FC236}">
                <a16:creationId xmlns:a16="http://schemas.microsoft.com/office/drawing/2014/main" id="{16AEE450-C1CB-E032-92B6-8A94BA6887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68" b="10899"/>
          <a:stretch>
            <a:fillRect/>
          </a:stretch>
        </p:blipFill>
        <p:spPr>
          <a:xfrm>
            <a:off x="0" y="-91440"/>
            <a:ext cx="12191996" cy="69494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Afbeelding 9">
            <a:extLst>
              <a:ext uri="{FF2B5EF4-FFF2-40B4-BE49-F238E27FC236}">
                <a16:creationId xmlns:a16="http://schemas.microsoft.com/office/drawing/2014/main" id="{087912E5-6265-C8B9-A1D9-3C8722E2B4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025" r="-221" b="51543"/>
          <a:stretch>
            <a:fillRect/>
          </a:stretch>
        </p:blipFill>
        <p:spPr>
          <a:xfrm>
            <a:off x="0" y="3201085"/>
            <a:ext cx="5763984" cy="365691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E8CEE85B-CBC4-7EF0-D62D-F30E6384E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3" y="385940"/>
            <a:ext cx="1122947" cy="8837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6" descr="Afbeelding met tekst, Lettertype, Graphics, schermopname&#10;&#10;Automatisch gegenereerde beschrijving">
            <a:extLst>
              <a:ext uri="{FF2B5EF4-FFF2-40B4-BE49-F238E27FC236}">
                <a16:creationId xmlns:a16="http://schemas.microsoft.com/office/drawing/2014/main" id="{8C1C6325-6E2C-05FC-CD6D-5FF6F3279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05475" y="2318991"/>
            <a:ext cx="6007571" cy="600757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>
            <a:extLst>
              <a:ext uri="{FF2B5EF4-FFF2-40B4-BE49-F238E27FC236}">
                <a16:creationId xmlns:a16="http://schemas.microsoft.com/office/drawing/2014/main" id="{8D4B3A09-40CE-7ED2-EC3C-6CDDCEA24A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2768B323-9BA7-C562-EA08-C869B98B646B}"/>
              </a:ext>
            </a:extLst>
          </p:cNvPr>
          <p:cNvSpPr txBox="1"/>
          <p:nvPr/>
        </p:nvSpPr>
        <p:spPr>
          <a:xfrm>
            <a:off x="617759" y="1227362"/>
            <a:ext cx="4451536" cy="8278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800" b="0" i="0" u="none" strike="noStrike" kern="1200" cap="none" spc="0" baseline="0">
                <a:solidFill>
                  <a:srgbClr val="5DB77A"/>
                </a:solidFill>
                <a:uFillTx/>
                <a:latin typeface="Arial" pitchFamily="34"/>
                <a:cs typeface="Arial" pitchFamily="34"/>
              </a:rPr>
              <a:t>Terra Assen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DC7DAC81-FACE-98FB-86DF-6684DC0225F9}"/>
              </a:ext>
            </a:extLst>
          </p:cNvPr>
          <p:cNvSpPr txBox="1"/>
          <p:nvPr/>
        </p:nvSpPr>
        <p:spPr>
          <a:xfrm>
            <a:off x="559256" y="2509287"/>
            <a:ext cx="4870579" cy="31160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Goed bereikbaar</a:t>
            </a:r>
            <a:endParaRPr lang="nl-NL" sz="2000" b="0" i="0" u="none" strike="noStrike" kern="120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Overzichtelijk met juniorgebouw, praktijkgebouw en hoofdgebouw</a:t>
            </a:r>
            <a:endParaRPr lang="nl-NL" sz="2000" b="0" i="0" u="none" strike="noStrike" kern="120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Uitstekende praktijk</a:t>
            </a: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voorzieningen</a:t>
            </a:r>
            <a:endParaRPr lang="nl-NL" sz="2000" b="0" i="0" u="none" strike="noStrike" kern="120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5" name="Afbeelding 2">
            <a:extLst>
              <a:ext uri="{FF2B5EF4-FFF2-40B4-BE49-F238E27FC236}">
                <a16:creationId xmlns:a16="http://schemas.microsoft.com/office/drawing/2014/main" id="{0D4D7161-0BC9-50B7-4520-19FB971C0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3" y="1429508"/>
            <a:ext cx="5237500" cy="34845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19" descr="Afbeelding met lamp, licht&#10;&#10;Automatisch gegenereerde beschrijving">
            <a:extLst>
              <a:ext uri="{FF2B5EF4-FFF2-40B4-BE49-F238E27FC236}">
                <a16:creationId xmlns:a16="http://schemas.microsoft.com/office/drawing/2014/main" id="{CAAD4E56-990F-6C7B-4D0C-0B818B1356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661" r="22924" b="44219"/>
          <a:stretch>
            <a:fillRect/>
          </a:stretch>
        </p:blipFill>
        <p:spPr>
          <a:xfrm>
            <a:off x="8169725" y="4398702"/>
            <a:ext cx="4022271" cy="24532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595CAE07-013F-BA2B-ABC4-81741FD7BD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1682" y="5914906"/>
            <a:ext cx="822694" cy="64745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4">
            <a:extLst>
              <a:ext uri="{FF2B5EF4-FFF2-40B4-BE49-F238E27FC236}">
                <a16:creationId xmlns:a16="http://schemas.microsoft.com/office/drawing/2014/main" id="{25DAAA6B-EA03-9ED7-778F-BAB6ABD90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38" b="10956"/>
          <a:stretch>
            <a:fillRect/>
          </a:stretch>
        </p:blipFill>
        <p:spPr>
          <a:xfrm>
            <a:off x="3108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Afbeelding 16">
            <a:extLst>
              <a:ext uri="{FF2B5EF4-FFF2-40B4-BE49-F238E27FC236}">
                <a16:creationId xmlns:a16="http://schemas.microsoft.com/office/drawing/2014/main" id="{54546DDF-F582-210D-FA5A-7618705ED7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804" b="35112"/>
          <a:stretch>
            <a:fillRect/>
          </a:stretch>
        </p:blipFill>
        <p:spPr>
          <a:xfrm>
            <a:off x="0" y="2999936"/>
            <a:ext cx="4541230" cy="385806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fbeelding 17">
            <a:extLst>
              <a:ext uri="{FF2B5EF4-FFF2-40B4-BE49-F238E27FC236}">
                <a16:creationId xmlns:a16="http://schemas.microsoft.com/office/drawing/2014/main" id="{0420F3F9-421B-FA2D-6B2B-456876891AF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rcRect t="54601" r="3922"/>
          <a:stretch>
            <a:fillRect/>
          </a:stretch>
        </p:blipFill>
        <p:spPr>
          <a:xfrm>
            <a:off x="7497823" y="0"/>
            <a:ext cx="4707450" cy="194709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kstvak 15">
            <a:extLst>
              <a:ext uri="{FF2B5EF4-FFF2-40B4-BE49-F238E27FC236}">
                <a16:creationId xmlns:a16="http://schemas.microsoft.com/office/drawing/2014/main" id="{DF9FE970-562D-06F4-D4C3-154F217FAC7F}"/>
              </a:ext>
            </a:extLst>
          </p:cNvPr>
          <p:cNvSpPr txBox="1"/>
          <p:nvPr/>
        </p:nvSpPr>
        <p:spPr>
          <a:xfrm>
            <a:off x="5532074" y="184324"/>
            <a:ext cx="6097136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Kijk voor meer informatie op: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2000" b="1" i="0" u="none" strike="noStrike" kern="1200" cap="none" spc="0" baseline="0">
              <a:solidFill>
                <a:srgbClr val="FFFFFF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6" name="Afbeelding 19">
            <a:extLst>
              <a:ext uri="{FF2B5EF4-FFF2-40B4-BE49-F238E27FC236}">
                <a16:creationId xmlns:a16="http://schemas.microsoft.com/office/drawing/2014/main" id="{1B41F5B9-54DD-6DFB-F3F1-E9289D335A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9275" y="710507"/>
            <a:ext cx="197199" cy="1971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fbeelding 21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14E4081F-6B39-C488-3D6E-D022FC73C5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8227" y="977941"/>
            <a:ext cx="197199" cy="1971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Afbeelding 27">
            <a:extLst>
              <a:ext uri="{FF2B5EF4-FFF2-40B4-BE49-F238E27FC236}">
                <a16:creationId xmlns:a16="http://schemas.microsoft.com/office/drawing/2014/main" id="{E355572B-F1E4-0DED-7EE0-DA17A782CE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3575" y="1245376"/>
            <a:ext cx="246494" cy="19719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kstvak 29">
            <a:extLst>
              <a:ext uri="{FF2B5EF4-FFF2-40B4-BE49-F238E27FC236}">
                <a16:creationId xmlns:a16="http://schemas.microsoft.com/office/drawing/2014/main" id="{60C14C92-2ED6-BFDC-3487-B69F483C5DC5}"/>
              </a:ext>
            </a:extLst>
          </p:cNvPr>
          <p:cNvSpPr txBox="1"/>
          <p:nvPr/>
        </p:nvSpPr>
        <p:spPr>
          <a:xfrm>
            <a:off x="8396185" y="576044"/>
            <a:ext cx="2848099" cy="9233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8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Terraassen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8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Terra Assen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8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assen.voterra.nl</a:t>
            </a:r>
          </a:p>
        </p:txBody>
      </p:sp>
      <p:pic>
        <p:nvPicPr>
          <p:cNvPr id="10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126E16FC-9DB3-CA00-F145-14203B809C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8325">
            <a:off x="-1324454" y="2252212"/>
            <a:ext cx="6858000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379CC778-503E-72D1-1A50-251F1E4AC2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371" y="325060"/>
            <a:ext cx="1095286" cy="86199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>
            <a:extLst>
              <a:ext uri="{FF2B5EF4-FFF2-40B4-BE49-F238E27FC236}">
                <a16:creationId xmlns:a16="http://schemas.microsoft.com/office/drawing/2014/main" id="{D8CDD0FD-DF6D-D98C-BA16-D334A1EC59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EC9AF4E-4905-A7B2-A78E-5C138220A567}"/>
              </a:ext>
            </a:extLst>
          </p:cNvPr>
          <p:cNvSpPr txBox="1"/>
          <p:nvPr/>
        </p:nvSpPr>
        <p:spPr>
          <a:xfrm>
            <a:off x="646041" y="1232675"/>
            <a:ext cx="4451536" cy="8278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800" b="0" i="0" u="none" strike="noStrike" kern="0" cap="none" spc="0" baseline="0">
                <a:solidFill>
                  <a:srgbClr val="5DB77A"/>
                </a:solidFill>
                <a:uFillTx/>
                <a:latin typeface="Arial" pitchFamily="34"/>
                <a:cs typeface="Arial" pitchFamily="34"/>
              </a:rPr>
              <a:t>Juniorhuis</a:t>
            </a:r>
            <a:endParaRPr lang="nl-NL" sz="2800" b="0" i="0" u="none" strike="noStrike" kern="1200" cap="none" spc="0" baseline="0">
              <a:solidFill>
                <a:srgbClr val="5DB77A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C89153C1-37C5-85C1-B178-25A8249BDA27}"/>
              </a:ext>
            </a:extLst>
          </p:cNvPr>
          <p:cNvSpPr txBox="1"/>
          <p:nvPr/>
        </p:nvSpPr>
        <p:spPr>
          <a:xfrm>
            <a:off x="551434" y="2204482"/>
            <a:ext cx="4993136" cy="31160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0" cap="none" spc="0" baseline="0" dirty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Voor leerjaar 1</a:t>
            </a:r>
            <a:endParaRPr lang="nl-NL" sz="2000" b="0" i="0" u="none" strike="noStrike" kern="1200" cap="none" spc="0" baseline="0" dirty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0" cap="none" spc="0" baseline="0" dirty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Overzichtelijke leeromgeving</a:t>
            </a:r>
            <a:endParaRPr lang="nl-NL" sz="2000" b="0" i="0" u="none" strike="noStrike" kern="1200" cap="none" spc="0" baseline="0" dirty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1200" cap="none" spc="0" baseline="0" dirty="0">
                <a:solidFill>
                  <a:srgbClr val="282521"/>
                </a:solidFill>
                <a:uFillTx/>
                <a:latin typeface="Arial"/>
                <a:cs typeface="Arial"/>
              </a:rPr>
              <a:t>Eigen kantine en plein</a:t>
            </a: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2000" b="0" i="0" u="none" strike="noStrike" kern="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2000" b="0" i="0" u="none" strike="noStrike" kern="0" cap="none" spc="0" baseline="0" dirty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5" name="Afbeelding 2">
            <a:extLst>
              <a:ext uri="{FF2B5EF4-FFF2-40B4-BE49-F238E27FC236}">
                <a16:creationId xmlns:a16="http://schemas.microsoft.com/office/drawing/2014/main" id="{0276E440-4A96-56FD-0B04-D2EF4FE42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3" y="1429508"/>
            <a:ext cx="5237500" cy="34845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19" descr="Afbeelding met lamp, licht&#10;&#10;Automatisch gegenereerde beschrijving">
            <a:extLst>
              <a:ext uri="{FF2B5EF4-FFF2-40B4-BE49-F238E27FC236}">
                <a16:creationId xmlns:a16="http://schemas.microsoft.com/office/drawing/2014/main" id="{8F984331-3897-8E72-9371-711AE7D282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661" r="22924" b="44219"/>
          <a:stretch>
            <a:fillRect/>
          </a:stretch>
        </p:blipFill>
        <p:spPr>
          <a:xfrm>
            <a:off x="8169725" y="4398702"/>
            <a:ext cx="4022271" cy="24532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4462E254-1801-5170-9490-7B46D3ED0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1682" y="5914906"/>
            <a:ext cx="822694" cy="64745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5">
            <a:extLst>
              <a:ext uri="{FF2B5EF4-FFF2-40B4-BE49-F238E27FC236}">
                <a16:creationId xmlns:a16="http://schemas.microsoft.com/office/drawing/2014/main" id="{0A2F0D96-A7E9-F1B3-882D-661C6F17CB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345" b="8247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Afbeelding 14">
            <a:extLst>
              <a:ext uri="{FF2B5EF4-FFF2-40B4-BE49-F238E27FC236}">
                <a16:creationId xmlns:a16="http://schemas.microsoft.com/office/drawing/2014/main" id="{04D8E144-451F-6D84-2151-DB0974335D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833" t="22399"/>
          <a:stretch>
            <a:fillRect/>
          </a:stretch>
        </p:blipFill>
        <p:spPr>
          <a:xfrm>
            <a:off x="0" y="0"/>
            <a:ext cx="4105829" cy="41169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F434DBD2-C1A0-7040-58DB-F18862853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56344" y="-1435763"/>
            <a:ext cx="6858000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30773030-3526-A657-F273-7631EE7FC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3" y="310530"/>
            <a:ext cx="1066464" cy="8393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3CAEB1E-5425-8700-5AD9-7EB9581BD0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B881AAC3-C7B4-6411-53EE-13CA6C8AAD3E}"/>
              </a:ext>
            </a:extLst>
          </p:cNvPr>
          <p:cNvSpPr txBox="1"/>
          <p:nvPr/>
        </p:nvSpPr>
        <p:spPr>
          <a:xfrm>
            <a:off x="617759" y="1227362"/>
            <a:ext cx="8421962" cy="8278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800" b="0" i="0" u="none" strike="noStrike" kern="1200" cap="none" spc="0" baseline="0">
                <a:solidFill>
                  <a:srgbClr val="5DB77A"/>
                </a:solidFill>
                <a:uFillTx/>
                <a:latin typeface="Arial" pitchFamily="34"/>
                <a:cs typeface="Arial" pitchFamily="34"/>
              </a:rPr>
              <a:t>Van Groep 8 naar de Brugklas</a:t>
            </a:r>
          </a:p>
        </p:txBody>
      </p:sp>
      <p:pic>
        <p:nvPicPr>
          <p:cNvPr id="4" name="Afbeelding 11" descr="Afbeelding met lamp, licht&#10;&#10;Automatisch gegenereerde beschrijving">
            <a:extLst>
              <a:ext uri="{FF2B5EF4-FFF2-40B4-BE49-F238E27FC236}">
                <a16:creationId xmlns:a16="http://schemas.microsoft.com/office/drawing/2014/main" id="{85258833-34D7-C5CE-DAB5-42B3E3F906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661" r="22924" b="44219"/>
          <a:stretch>
            <a:fillRect/>
          </a:stretch>
        </p:blipFill>
        <p:spPr>
          <a:xfrm>
            <a:off x="7962037" y="4278084"/>
            <a:ext cx="4229959" cy="257991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Ondertitel 2">
            <a:extLst>
              <a:ext uri="{FF2B5EF4-FFF2-40B4-BE49-F238E27FC236}">
                <a16:creationId xmlns:a16="http://schemas.microsoft.com/office/drawing/2014/main" id="{573E443F-5333-1DF7-57F7-3401A37F80E6}"/>
              </a:ext>
            </a:extLst>
          </p:cNvPr>
          <p:cNvSpPr txBox="1"/>
          <p:nvPr/>
        </p:nvSpPr>
        <p:spPr>
          <a:xfrm>
            <a:off x="617759" y="2139723"/>
            <a:ext cx="10991846" cy="31160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342900" marR="0" lvl="0" indent="-342900" algn="l" defTabSz="914400" rtl="0" fontAlgn="auto" hangingPunct="1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1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Aanmelding</a:t>
            </a:r>
            <a:r>
              <a:rPr lang="nl-NL" sz="2000" b="0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in de laatste week van maart, aanmeldingsweek</a:t>
            </a:r>
          </a:p>
          <a:p>
            <a:pPr marL="0" marR="0" lvl="0" indent="0" algn="l" defTabSz="914400" rtl="0" fontAlgn="auto" hangingPunct="1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Ander</a:t>
            </a: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e bekostingssystematiek; van leerlingbekosting, naar populatiebekostiging</a:t>
            </a:r>
            <a:endParaRPr lang="nl-NL" sz="2000" b="0" i="0" u="none" strike="noStrike" kern="120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1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Klassenindeling</a:t>
            </a: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 op basis van advies (basisschool), woonplaats en voorkeur</a:t>
            </a:r>
            <a:endParaRPr lang="nl-NL" sz="2000" b="0" i="0" u="none" strike="noStrike" kern="120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1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Kennismaking</a:t>
            </a: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savond voor de zomervakantie voor leerlingen en ouders en na de zomervakantie middels de introductieweek</a:t>
            </a:r>
            <a:endParaRPr lang="nl-NL" sz="2000" b="0" i="0" u="none" strike="noStrike" kern="120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6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34CCA2A4-D379-8273-E227-4B9B9BB813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5362" y="5886806"/>
            <a:ext cx="822694" cy="64745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7E4A3B5-E290-00AE-A554-4664545E9F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2B00FE5C-4D64-EE59-25C4-BF5CBDF0D2D4}"/>
              </a:ext>
            </a:extLst>
          </p:cNvPr>
          <p:cNvSpPr txBox="1"/>
          <p:nvPr/>
        </p:nvSpPr>
        <p:spPr>
          <a:xfrm>
            <a:off x="617759" y="1227362"/>
            <a:ext cx="8421962" cy="8278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800" b="0" i="0" u="none" strike="noStrike" kern="0" cap="none" spc="0" baseline="0">
                <a:solidFill>
                  <a:srgbClr val="5DB77A"/>
                </a:solidFill>
                <a:uFillTx/>
                <a:latin typeface="Arial" pitchFamily="34"/>
                <a:cs typeface="Arial" pitchFamily="34"/>
              </a:rPr>
              <a:t>Leerwegen vmbo (site rijksoverheid)</a:t>
            </a:r>
            <a:endParaRPr lang="nl-NL" sz="2800" b="0" i="0" u="none" strike="noStrike" kern="1200" cap="none" spc="0" baseline="0">
              <a:solidFill>
                <a:srgbClr val="5DB77A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4" name="Afbeelding 11" descr="Afbeelding met lamp, licht&#10;&#10;Automatisch gegenereerde beschrijving">
            <a:extLst>
              <a:ext uri="{FF2B5EF4-FFF2-40B4-BE49-F238E27FC236}">
                <a16:creationId xmlns:a16="http://schemas.microsoft.com/office/drawing/2014/main" id="{BB6C3EA2-6B20-7C96-81E4-19AF9A79E1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661" r="22924" b="44219"/>
          <a:stretch>
            <a:fillRect/>
          </a:stretch>
        </p:blipFill>
        <p:spPr>
          <a:xfrm>
            <a:off x="7962037" y="4278084"/>
            <a:ext cx="4229959" cy="257991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Ondertitel 2">
            <a:extLst>
              <a:ext uri="{FF2B5EF4-FFF2-40B4-BE49-F238E27FC236}">
                <a16:creationId xmlns:a16="http://schemas.microsoft.com/office/drawing/2014/main" id="{0D8F1EE5-B474-45CE-E6D7-8725BF1C8BAA}"/>
              </a:ext>
            </a:extLst>
          </p:cNvPr>
          <p:cNvSpPr txBox="1"/>
          <p:nvPr/>
        </p:nvSpPr>
        <p:spPr>
          <a:xfrm>
            <a:off x="617759" y="1922910"/>
            <a:ext cx="10991846" cy="411024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nl-NL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Theoretische leerweg (vmbo-t)</a:t>
            </a:r>
            <a:br>
              <a:rPr lang="nl-NL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</a:br>
            <a:r>
              <a:rPr lang="nl-NL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Algemeen vormende (avo-) vakken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20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nl-NL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Gemengde leerweg (vmbo-gl)</a:t>
            </a:r>
            <a:br>
              <a:rPr lang="nl-NL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</a:br>
            <a:r>
              <a:rPr lang="nl-NL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4 uur beroepsgericht onderwijs in plaats van 1 avo-vak, waarbij de avo-vakken van hetzelfde niveau zijn als in de theoretische leerweg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20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nl-NL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Kaderberoepsgerichte leerweg (vmbo kader)</a:t>
            </a:r>
            <a:br>
              <a:rPr lang="nl-NL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</a:br>
            <a:r>
              <a:rPr lang="nl-NL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12 uur beroepsgericht onderwijs, waarbij de avo-vakken van een </a:t>
            </a:r>
            <a:r>
              <a:rPr lang="nl-NL" sz="2000" b="0" i="0" u="none" strike="noStrike" kern="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aangepast</a:t>
            </a:r>
            <a:r>
              <a:rPr lang="nl-NL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niveau zijn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20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nl-NL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Basisberoepsgerichte leerweg (vmbo basis)</a:t>
            </a:r>
            <a:br>
              <a:rPr lang="nl-NL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</a:br>
            <a:r>
              <a:rPr lang="nl-NL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Leerlingen volgen 12 uur beroepsgericht onderwijs. De avo-vakken zijn van een aangepast niveau ten opzichte van de kaderberoepsgerichte leerweg</a:t>
            </a:r>
          </a:p>
        </p:txBody>
      </p:sp>
      <p:pic>
        <p:nvPicPr>
          <p:cNvPr id="6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116BF905-371E-3A47-2AE0-9D25A690F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5362" y="5886806"/>
            <a:ext cx="822694" cy="64745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>
            <a:extLst>
              <a:ext uri="{FF2B5EF4-FFF2-40B4-BE49-F238E27FC236}">
                <a16:creationId xmlns:a16="http://schemas.microsoft.com/office/drawing/2014/main" id="{ACDD4CF1-A860-1E3E-E40F-5999F97734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A74523CC-F3D8-EC99-6805-D8334DF20DDB}"/>
              </a:ext>
            </a:extLst>
          </p:cNvPr>
          <p:cNvSpPr txBox="1"/>
          <p:nvPr/>
        </p:nvSpPr>
        <p:spPr>
          <a:xfrm>
            <a:off x="7457663" y="1244900"/>
            <a:ext cx="4022271" cy="8278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800" b="0" i="0" u="none" strike="noStrike" kern="0" cap="none" spc="0" baseline="0">
                <a:solidFill>
                  <a:srgbClr val="E2506D"/>
                </a:solidFill>
                <a:uFillTx/>
                <a:latin typeface="Arial" pitchFamily="34"/>
                <a:cs typeface="Arial" pitchFamily="34"/>
              </a:rPr>
              <a:t>Onderbouw: Vakken</a:t>
            </a:r>
            <a:endParaRPr lang="nl-NL" sz="2800" b="0" i="0" u="none" strike="noStrike" kern="1200" cap="none" spc="0" baseline="0">
              <a:solidFill>
                <a:srgbClr val="E2506D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498B54CC-74D2-AFBF-3C32-8746D266C2F3}"/>
              </a:ext>
            </a:extLst>
          </p:cNvPr>
          <p:cNvSpPr txBox="1"/>
          <p:nvPr/>
        </p:nvSpPr>
        <p:spPr>
          <a:xfrm>
            <a:off x="4495803" y="2139888"/>
            <a:ext cx="7513944" cy="36672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Nederlands, Engels, wiskunde, biologie, lichamelijke opvoeding, aardrijkskunde, geschiedenis, techniek, culturele en kunstzinnige vorming, muziek en Duits</a:t>
            </a: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Groene vakken</a:t>
            </a: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Keuze: Sport, Cultuur of Talent</a:t>
            </a: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Hulp-,</a:t>
            </a: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 steun- en verrijkingslessen (inclusief huiswerklessen) naast de reguliere lessen (08.15 – 13.55)</a:t>
            </a:r>
            <a:endParaRPr lang="nl-NL" sz="2000" b="0" i="0" u="none" strike="noStrike" kern="120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5" name="Afbeelding 2">
            <a:extLst>
              <a:ext uri="{FF2B5EF4-FFF2-40B4-BE49-F238E27FC236}">
                <a16:creationId xmlns:a16="http://schemas.microsoft.com/office/drawing/2014/main" id="{061B5001-71F2-6CC5-274E-EFF1D0CEA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732" y="1244900"/>
            <a:ext cx="3560280" cy="23687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11" descr="Afbeelding met lamp, licht&#10;&#10;Automatisch gegenereerde beschrijving">
            <a:extLst>
              <a:ext uri="{FF2B5EF4-FFF2-40B4-BE49-F238E27FC236}">
                <a16:creationId xmlns:a16="http://schemas.microsoft.com/office/drawing/2014/main" id="{CF93313D-569D-053F-D521-65A1FBA02C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500" t="106" r="-446" b="33718"/>
          <a:stretch>
            <a:fillRect/>
          </a:stretch>
        </p:blipFill>
        <p:spPr>
          <a:xfrm>
            <a:off x="0" y="3613608"/>
            <a:ext cx="4495803" cy="324439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76D9267D-BDE4-7E2C-CCB8-B850336F91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759" y="5917932"/>
            <a:ext cx="822694" cy="64745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8">
            <a:extLst>
              <a:ext uri="{FF2B5EF4-FFF2-40B4-BE49-F238E27FC236}">
                <a16:creationId xmlns:a16="http://schemas.microsoft.com/office/drawing/2014/main" id="{F5E26347-ED93-B3CC-B306-FB872EF1F0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400" b="8234"/>
          <a:stretch>
            <a:fillRect/>
          </a:stretch>
        </p:blipFill>
        <p:spPr>
          <a:xfrm>
            <a:off x="-6062" y="0"/>
            <a:ext cx="12198068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Afbeelding 10">
            <a:extLst>
              <a:ext uri="{FF2B5EF4-FFF2-40B4-BE49-F238E27FC236}">
                <a16:creationId xmlns:a16="http://schemas.microsoft.com/office/drawing/2014/main" id="{9E494FA4-02B9-C376-A94E-1261BD9612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804" b="35112"/>
          <a:stretch>
            <a:fillRect/>
          </a:stretch>
        </p:blipFill>
        <p:spPr>
          <a:xfrm>
            <a:off x="0" y="2892631"/>
            <a:ext cx="4667536" cy="39653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185E8D91-92CF-575E-B425-001FAAB64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2393" y="5722150"/>
            <a:ext cx="1066464" cy="8393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8F07B135-93DF-A001-B2DD-E70B2B9B8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83">
            <a:off x="-1391653" y="2398297"/>
            <a:ext cx="6858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>
            <a:extLst>
              <a:ext uri="{FF2B5EF4-FFF2-40B4-BE49-F238E27FC236}">
                <a16:creationId xmlns:a16="http://schemas.microsoft.com/office/drawing/2014/main" id="{8B11CBD1-CA14-5ECF-B647-941B934435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D0DEA3FE-A63F-608E-D193-7D9510C39208}"/>
              </a:ext>
            </a:extLst>
          </p:cNvPr>
          <p:cNvSpPr txBox="1"/>
          <p:nvPr/>
        </p:nvSpPr>
        <p:spPr>
          <a:xfrm>
            <a:off x="7696203" y="1244900"/>
            <a:ext cx="4022271" cy="8278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800" b="0" i="0" u="none" strike="noStrike" kern="0" cap="none" spc="0" baseline="0">
                <a:solidFill>
                  <a:srgbClr val="E2506D"/>
                </a:solidFill>
                <a:uFillTx/>
                <a:latin typeface="Arial" pitchFamily="34"/>
                <a:cs typeface="Arial" pitchFamily="34"/>
              </a:rPr>
              <a:t>Onder</a:t>
            </a:r>
            <a:r>
              <a:rPr lang="nl-NL" sz="2800" b="0" i="0" u="none" strike="noStrike" kern="1200" cap="none" spc="0" baseline="0">
                <a:solidFill>
                  <a:srgbClr val="E2506D"/>
                </a:solidFill>
                <a:uFillTx/>
                <a:latin typeface="Arial" pitchFamily="34"/>
                <a:cs typeface="Arial" pitchFamily="34"/>
              </a:rPr>
              <a:t>bouw: Keuze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8FBAD530-CE97-D674-F674-8274E6836FF4}"/>
              </a:ext>
            </a:extLst>
          </p:cNvPr>
          <p:cNvSpPr txBox="1"/>
          <p:nvPr/>
        </p:nvSpPr>
        <p:spPr>
          <a:xfrm>
            <a:off x="5590092" y="2139888"/>
            <a:ext cx="6419654" cy="36672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1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Sport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Extra gevarieerde sportactiviteiten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8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(klimmen, jumpstyle, mountainbiken etc.)</a:t>
            </a: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1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Cultuur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Brede aanbod kunst en cultuur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800" b="0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(</a:t>
            </a:r>
            <a:r>
              <a:rPr lang="nl-NL" sz="18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schilderen</a:t>
            </a:r>
            <a:r>
              <a:rPr lang="nl-NL" sz="1800" b="0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, dans, </a:t>
            </a:r>
            <a:r>
              <a:rPr lang="nl-NL" sz="18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drama</a:t>
            </a:r>
            <a:r>
              <a:rPr lang="nl-NL" sz="1800" b="0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 etc.)</a:t>
            </a: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1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Talent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Robotica, koken, groen, muziek en spellen</a:t>
            </a:r>
          </a:p>
        </p:txBody>
      </p:sp>
      <p:pic>
        <p:nvPicPr>
          <p:cNvPr id="5" name="Afbeelding 2">
            <a:extLst>
              <a:ext uri="{FF2B5EF4-FFF2-40B4-BE49-F238E27FC236}">
                <a16:creationId xmlns:a16="http://schemas.microsoft.com/office/drawing/2014/main" id="{6FDF3339-074C-65BC-FF0D-1C48A6B76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732" y="1244900"/>
            <a:ext cx="3560280" cy="23687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11" descr="Afbeelding met lamp, licht&#10;&#10;Automatisch gegenereerde beschrijving">
            <a:extLst>
              <a:ext uri="{FF2B5EF4-FFF2-40B4-BE49-F238E27FC236}">
                <a16:creationId xmlns:a16="http://schemas.microsoft.com/office/drawing/2014/main" id="{5F8EE825-C81A-DBC7-B3E7-1F1C3BDF44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500" t="106" r="-446" b="33718"/>
          <a:stretch>
            <a:fillRect/>
          </a:stretch>
        </p:blipFill>
        <p:spPr>
          <a:xfrm>
            <a:off x="0" y="3613608"/>
            <a:ext cx="4495803" cy="324439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35401F52-9280-8C8B-A04C-8B0AE7082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759" y="5917932"/>
            <a:ext cx="822694" cy="64745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Terra_Eelde_Sjabloon_V3</Template>
  <TotalTime>303</TotalTime>
  <Words>502</Words>
  <Application>Microsoft Office PowerPoint</Application>
  <PresentationFormat>Breedbeeld</PresentationFormat>
  <Paragraphs>83</Paragraphs>
  <Slides>20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Veneer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Denice Oldenburger</dc:creator>
  <cp:lastModifiedBy>Thomas Hesseling</cp:lastModifiedBy>
  <cp:revision>13</cp:revision>
  <dcterms:created xsi:type="dcterms:W3CDTF">2022-10-23T07:09:51Z</dcterms:created>
  <dcterms:modified xsi:type="dcterms:W3CDTF">2023-11-10T11:13:02Z</dcterms:modified>
</cp:coreProperties>
</file>